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9" r:id="rId1"/>
    <p:sldMasterId id="2147483800" r:id="rId2"/>
  </p:sldMasterIdLst>
  <p:notesMasterIdLst>
    <p:notesMasterId r:id="rId43"/>
  </p:notesMasterIdLst>
  <p:sldIdLst>
    <p:sldId id="256" r:id="rId3"/>
    <p:sldId id="310" r:id="rId4"/>
    <p:sldId id="315" r:id="rId5"/>
    <p:sldId id="348" r:id="rId6"/>
    <p:sldId id="354" r:id="rId7"/>
    <p:sldId id="339" r:id="rId8"/>
    <p:sldId id="311" r:id="rId9"/>
    <p:sldId id="316" r:id="rId10"/>
    <p:sldId id="317" r:id="rId11"/>
    <p:sldId id="318" r:id="rId12"/>
    <p:sldId id="319" r:id="rId13"/>
    <p:sldId id="34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42" r:id="rId25"/>
    <p:sldId id="349" r:id="rId26"/>
    <p:sldId id="344" r:id="rId27"/>
    <p:sldId id="350" r:id="rId28"/>
    <p:sldId id="345" r:id="rId29"/>
    <p:sldId id="343" r:id="rId30"/>
    <p:sldId id="346" r:id="rId31"/>
    <p:sldId id="352" r:id="rId32"/>
    <p:sldId id="353" r:id="rId33"/>
    <p:sldId id="331" r:id="rId34"/>
    <p:sldId id="332" r:id="rId35"/>
    <p:sldId id="333" r:id="rId36"/>
    <p:sldId id="334" r:id="rId37"/>
    <p:sldId id="336" r:id="rId38"/>
    <p:sldId id="335" r:id="rId39"/>
    <p:sldId id="337" r:id="rId40"/>
    <p:sldId id="338" r:id="rId41"/>
    <p:sldId id="341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CAD"/>
    <a:srgbClr val="3A4A6A"/>
    <a:srgbClr val="D52AFF"/>
    <a:srgbClr val="996633"/>
    <a:srgbClr val="A98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08" autoAdjust="0"/>
    <p:restoredTop sz="95887" autoAdjust="0"/>
  </p:normalViewPr>
  <p:slideViewPr>
    <p:cSldViewPr snapToGrid="0" snapToObjects="1">
      <p:cViewPr varScale="1">
        <p:scale>
          <a:sx n="100" d="100"/>
          <a:sy n="100" d="100"/>
        </p:scale>
        <p:origin x="52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D4353-06F2-466B-AF5D-2DDB6742A1C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15DA-1AC0-4211-A5ED-3E0AEB24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3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8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36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5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36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2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7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92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68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22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36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04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01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93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50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4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35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6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8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1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7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7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1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13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365879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480563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1954870" y="0"/>
            <a:ext cx="7201580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3194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853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285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815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s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8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1861441"/>
            <a:ext cx="7745505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47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439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04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175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75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74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8490" y="132835"/>
            <a:ext cx="7756263" cy="715304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758068"/>
            <a:ext cx="9144000" cy="0"/>
          </a:xfrm>
          <a:prstGeom prst="line">
            <a:avLst/>
          </a:prstGeom>
          <a:ln w="476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578087" y="5910470"/>
            <a:ext cx="185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C8DB460-5AC8-4C2B-B119-CDD21F954625}" type="slidenum">
              <a:rPr lang="en-US" smtClean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pPr algn="ctr"/>
              <a:t>‹#›</a:t>
            </a:fld>
            <a:endParaRPr lang="en-US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459896"/>
            <a:ext cx="9144000" cy="2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30429"/>
            <a:ext cx="9144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9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901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VC-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82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vstc-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97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hotos-ppt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8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bgblue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480563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365879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1954870" y="0"/>
            <a:ext cx="7201580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3194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853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285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45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4146550" y="2887663"/>
            <a:ext cx="8588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01401"/>
            <a:ext cx="9144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17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3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18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84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82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5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0DA1A4F-3D9D-4EC4-B0B1-93E85D9B25FE}" type="datetime1">
              <a:rPr lang="en-US" smtClean="0"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0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925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PPT-General15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7" descr="PPT-General2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bikeshare.com/system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wunderground.com/history/daily/us/va/arlington-county/KDCA" TargetMode="External"/><Relationship Id="rId4" Type="http://schemas.openxmlformats.org/officeDocument/2006/relationships/hyperlink" Target="https://www.kaggle.com/gsnehaa21/federal-holidays-usa-1966202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5132" y="3134013"/>
            <a:ext cx="5225790" cy="882041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800" dirty="0">
                <a:latin typeface="+mj-lt"/>
                <a:ea typeface="+mj-ea"/>
              </a:rPr>
              <a:t>Capital Bikeshare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7AE236-A483-40FA-BBCA-28347F08971D}"/>
              </a:ext>
            </a:extLst>
          </p:cNvPr>
          <p:cNvSpPr txBox="1">
            <a:spLocks/>
          </p:cNvSpPr>
          <p:nvPr/>
        </p:nvSpPr>
        <p:spPr>
          <a:xfrm>
            <a:off x="-535132" y="1963640"/>
            <a:ext cx="5225790" cy="882041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ＭＳ Ｐゴシック" charset="0"/>
                <a:cs typeface="Arial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dirty="0" err="1">
                <a:latin typeface="+mj-lt"/>
                <a:ea typeface="+mj-ea"/>
              </a:rPr>
              <a:t>Dataphilers</a:t>
            </a:r>
            <a:endParaRPr lang="en-US" sz="2800" dirty="0"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240" y="0"/>
            <a:ext cx="8586993" cy="715304"/>
          </a:xfrm>
        </p:spPr>
        <p:txBody>
          <a:bodyPr/>
          <a:lstStyle/>
          <a:p>
            <a:r>
              <a:rPr lang="en-US" dirty="0"/>
              <a:t>Hour of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endParaRPr lang="en-US" sz="2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80E2D-B8D8-4AA1-8019-237C8FB107C0}"/>
              </a:ext>
            </a:extLst>
          </p:cNvPr>
          <p:cNvSpPr txBox="1"/>
          <p:nvPr/>
        </p:nvSpPr>
        <p:spPr>
          <a:xfrm>
            <a:off x="6446838" y="2449663"/>
            <a:ext cx="279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Bikes rented peak at morning 8AM and evening 6PM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76651-BD37-486B-B354-D73701A6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1262895"/>
            <a:ext cx="6221911" cy="43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2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240" y="0"/>
            <a:ext cx="9387840" cy="715304"/>
          </a:xfrm>
        </p:spPr>
        <p:txBody>
          <a:bodyPr/>
          <a:lstStyle/>
          <a:p>
            <a:r>
              <a:rPr lang="en-US" dirty="0"/>
              <a:t>Correlation</a:t>
            </a:r>
            <a:r>
              <a:rPr lang="en-US" sz="2800" dirty="0"/>
              <a:t> between bikes hired and weather variables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6624E-DF21-47D7-A45C-DC259B16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5" y="897135"/>
            <a:ext cx="5607219" cy="4494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EF075-8ECE-4E38-948E-E3209EBB155E}"/>
              </a:ext>
            </a:extLst>
          </p:cNvPr>
          <p:cNvSpPr txBox="1"/>
          <p:nvPr/>
        </p:nvSpPr>
        <p:spPr>
          <a:xfrm>
            <a:off x="6004560" y="1923295"/>
            <a:ext cx="279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Bikes rented are positively related to temperature and hour of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Negatively related to humidity</a:t>
            </a:r>
          </a:p>
        </p:txBody>
      </p:sp>
    </p:spTree>
    <p:extLst>
      <p:ext uri="{BB962C8B-B14F-4D97-AF65-F5344CB8AC3E}">
        <p14:creationId xmlns:p14="http://schemas.microsoft.com/office/powerpoint/2010/main" val="357943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4F74B-244B-4DF0-BFF6-89A159F7FAA4}"/>
              </a:ext>
            </a:extLst>
          </p:cNvPr>
          <p:cNvSpPr txBox="1"/>
          <p:nvPr/>
        </p:nvSpPr>
        <p:spPr>
          <a:xfrm>
            <a:off x="949817" y="2421228"/>
            <a:ext cx="724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7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B21F-2624-40AB-AFFF-3DC4EC54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with all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E4DD7-2A0F-4C2B-B9BF-8FED08B2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" y="1012751"/>
            <a:ext cx="5137610" cy="456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C0C26-320A-487A-921A-499AE267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1" y="4957198"/>
            <a:ext cx="8357328" cy="76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857ED-4FB5-49F5-ABEF-804A57B3FA6A}"/>
              </a:ext>
            </a:extLst>
          </p:cNvPr>
          <p:cNvSpPr txBox="1"/>
          <p:nvPr/>
        </p:nvSpPr>
        <p:spPr>
          <a:xfrm>
            <a:off x="174925" y="626849"/>
            <a:ext cx="234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38883-B762-4589-84C9-CA3FFFB14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47" y="1392187"/>
            <a:ext cx="6219359" cy="1968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28C40-DD97-4BE8-A8ED-0C6E5A07C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08" y="3366872"/>
            <a:ext cx="6219359" cy="15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2CA7-5CC5-4638-9B24-AD623808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Importance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9026-218B-4990-A6D9-5B8C96D4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05" y="983116"/>
            <a:ext cx="6924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7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DC06-CB1F-4E1C-8A7B-8CB30F4A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90" y="45750"/>
            <a:ext cx="7756263" cy="715304"/>
          </a:xfrm>
        </p:spPr>
        <p:txBody>
          <a:bodyPr/>
          <a:lstStyle/>
          <a:p>
            <a:r>
              <a:rPr lang="en-US" dirty="0"/>
              <a:t>Feature Selection – Forward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5C013-DE70-4F43-88A7-8002BB98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661863"/>
            <a:ext cx="8044543" cy="50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16FD-CC98-48D8-AAF6-897FCBAE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132835"/>
            <a:ext cx="8194382" cy="715304"/>
          </a:xfrm>
        </p:spPr>
        <p:txBody>
          <a:bodyPr/>
          <a:lstStyle/>
          <a:p>
            <a:r>
              <a:rPr lang="en-US" dirty="0"/>
              <a:t>Feature Selection – Forward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F254D-EF12-4121-872A-F7267971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751115"/>
            <a:ext cx="8752114" cy="4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1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6826-DF97-4959-869F-9FBA488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132835"/>
            <a:ext cx="8425543" cy="715304"/>
          </a:xfrm>
        </p:spPr>
        <p:txBody>
          <a:bodyPr/>
          <a:lstStyle/>
          <a:p>
            <a:r>
              <a:rPr lang="en-US" dirty="0"/>
              <a:t>Feature Selection – Forward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4EF7-F250-4992-A716-175E6A55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60118"/>
            <a:ext cx="9067801" cy="49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1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Linear Regression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8C4AA-CE70-4919-AF0E-E5FD8ACDD54F}"/>
              </a:ext>
            </a:extLst>
          </p:cNvPr>
          <p:cNvSpPr txBox="1"/>
          <p:nvPr/>
        </p:nvSpPr>
        <p:spPr>
          <a:xfrm>
            <a:off x="90152" y="882203"/>
            <a:ext cx="88993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Full Model:</a:t>
            </a: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Full Model Adjusted R Squared:</a:t>
            </a: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Total Number of Model Comparison :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baseline="30000" dirty="0"/>
              <a:t>10</a:t>
            </a:r>
            <a:endParaRPr lang="en-US" sz="2400" baseline="30000" dirty="0"/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3D9E-4746-4706-AB75-760ECE6C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3" y="1487431"/>
            <a:ext cx="84709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7EED0-24D2-4172-B83F-C19DDCA8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6" y="3035300"/>
            <a:ext cx="8470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3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46" y="0"/>
            <a:ext cx="8899302" cy="715304"/>
          </a:xfrm>
        </p:spPr>
        <p:txBody>
          <a:bodyPr/>
          <a:lstStyle/>
          <a:p>
            <a:r>
              <a:rPr lang="en-US" dirty="0"/>
              <a:t>Linear Regression Model – Variable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8C4AA-CE70-4919-AF0E-E5FD8ACDD54F}"/>
              </a:ext>
            </a:extLst>
          </p:cNvPr>
          <p:cNvSpPr txBox="1"/>
          <p:nvPr/>
        </p:nvSpPr>
        <p:spPr>
          <a:xfrm>
            <a:off x="90152" y="882203"/>
            <a:ext cx="889930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Full Model: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8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r>
              <a:rPr lang="en-US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Reduced Model: </a:t>
            </a: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EAF55-3013-404E-A3AE-FC3368D1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1" y="976739"/>
            <a:ext cx="6416452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572F27-5157-4F5F-BEB0-64BC67D4B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8"/>
          <a:stretch/>
        </p:blipFill>
        <p:spPr>
          <a:xfrm>
            <a:off x="2090045" y="1805406"/>
            <a:ext cx="6487286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6A716-8C20-4E87-B036-39DD3313E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7" t="10649"/>
          <a:stretch/>
        </p:blipFill>
        <p:spPr>
          <a:xfrm>
            <a:off x="245146" y="3069784"/>
            <a:ext cx="3689798" cy="2430784"/>
          </a:xfrm>
          <a:prstGeom prst="rect">
            <a:avLst/>
          </a:prstGeom>
        </p:spPr>
      </p:pic>
      <p:pic>
        <p:nvPicPr>
          <p:cNvPr id="10" name="Picture 9" descr="A close up of a piano&#10;&#10;Description automatically generated">
            <a:extLst>
              <a:ext uri="{FF2B5EF4-FFF2-40B4-BE49-F238E27FC236}">
                <a16:creationId xmlns:a16="http://schemas.microsoft.com/office/drawing/2014/main" id="{076DA9FE-CBD4-41F8-BAE1-68B7C8F68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3083091"/>
            <a:ext cx="4019084" cy="23517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5B3532-59EA-4CFD-B5EF-D0B050F9D0D5}"/>
              </a:ext>
            </a:extLst>
          </p:cNvPr>
          <p:cNvSpPr/>
          <p:nvPr/>
        </p:nvSpPr>
        <p:spPr>
          <a:xfrm>
            <a:off x="1088265" y="3490184"/>
            <a:ext cx="225380" cy="1603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8C7768-054D-48F3-BF1F-5C3CF4FCCDCC}"/>
              </a:ext>
            </a:extLst>
          </p:cNvPr>
          <p:cNvSpPr/>
          <p:nvPr/>
        </p:nvSpPr>
        <p:spPr>
          <a:xfrm>
            <a:off x="626548" y="2999372"/>
            <a:ext cx="308256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ACE20-9117-4647-BCAB-4564DD5AA70C}"/>
              </a:ext>
            </a:extLst>
          </p:cNvPr>
          <p:cNvSpPr/>
          <p:nvPr/>
        </p:nvSpPr>
        <p:spPr>
          <a:xfrm>
            <a:off x="5968137" y="3423881"/>
            <a:ext cx="208205" cy="201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2AE965-C978-46A3-AF80-9A119041B6EF}"/>
              </a:ext>
            </a:extLst>
          </p:cNvPr>
          <p:cNvSpPr/>
          <p:nvPr/>
        </p:nvSpPr>
        <p:spPr>
          <a:xfrm>
            <a:off x="6754010" y="3391685"/>
            <a:ext cx="1372516" cy="1873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CFB6F-343E-4716-A491-5F20D864AD99}"/>
              </a:ext>
            </a:extLst>
          </p:cNvPr>
          <p:cNvSpPr/>
          <p:nvPr/>
        </p:nvSpPr>
        <p:spPr>
          <a:xfrm>
            <a:off x="4901285" y="2976177"/>
            <a:ext cx="361616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873EBB-7BDE-4C0A-9166-0729774FBA6D}"/>
              </a:ext>
            </a:extLst>
          </p:cNvPr>
          <p:cNvCxnSpPr>
            <a:cxnSpLocks/>
          </p:cNvCxnSpPr>
          <p:nvPr/>
        </p:nvCxnSpPr>
        <p:spPr>
          <a:xfrm flipV="1">
            <a:off x="1249369" y="2551306"/>
            <a:ext cx="2300067" cy="96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151C15-4F13-4B7E-A6F3-90E28DD9CFEC}"/>
              </a:ext>
            </a:extLst>
          </p:cNvPr>
          <p:cNvCxnSpPr>
            <a:cxnSpLocks/>
          </p:cNvCxnSpPr>
          <p:nvPr/>
        </p:nvCxnSpPr>
        <p:spPr>
          <a:xfrm flipV="1">
            <a:off x="1200955" y="2576244"/>
            <a:ext cx="2860773" cy="937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E56FAB-8CFC-4A5D-8A20-E72E8078849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82338" y="2551305"/>
            <a:ext cx="1189902" cy="872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C1D962-C304-4FCB-9E84-AD9FD09D5ED1}"/>
              </a:ext>
            </a:extLst>
          </p:cNvPr>
          <p:cNvCxnSpPr>
            <a:cxnSpLocks/>
          </p:cNvCxnSpPr>
          <p:nvPr/>
        </p:nvCxnSpPr>
        <p:spPr>
          <a:xfrm flipH="1" flipV="1">
            <a:off x="5802259" y="2433047"/>
            <a:ext cx="1506502" cy="943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4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200" b="0" dirty="0"/>
              <a:t>Capital Bikeshare(</a:t>
            </a:r>
            <a:r>
              <a:rPr lang="en-US" sz="2200" b="0" dirty="0" err="1"/>
              <a:t>CapBi</a:t>
            </a:r>
            <a:r>
              <a:rPr lang="en-US" sz="2200" b="0" dirty="0"/>
              <a:t>) is a bicycle sharing system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Serves Washington DC and some areas of VA and MD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It is owned by local governments and is operated by Motivate International Inc.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As of August 2019, it had </a:t>
            </a:r>
            <a:r>
              <a:rPr lang="en-US" sz="2200" dirty="0"/>
              <a:t>500</a:t>
            </a:r>
            <a:r>
              <a:rPr lang="en-US" sz="2200" b="0" dirty="0"/>
              <a:t> stations and </a:t>
            </a:r>
            <a:r>
              <a:rPr lang="en-US" sz="2200" dirty="0"/>
              <a:t>4,300 </a:t>
            </a:r>
            <a:r>
              <a:rPr lang="en-US" sz="2200" b="0" dirty="0"/>
              <a:t>bicycles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Very popular since ,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2060"/>
                </a:solidFill>
                <a:latin typeface="+mj-lt"/>
              </a:rPr>
              <a:t>Cheaper than all its competitors. Annual subscription cost 85$ with unlimited 30-minute trips.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2060"/>
                </a:solidFill>
                <a:latin typeface="+mj-lt"/>
              </a:rPr>
              <a:t>Saves fuel, time and is eco-friendly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+mj-lt"/>
              </a:rPr>
              <a:t>Great alternative for exercise.</a:t>
            </a:r>
            <a:endParaRPr lang="en-US" sz="22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latin typeface="+mj-lt"/>
              </a:rPr>
              <a:t>We </a:t>
            </a:r>
            <a:r>
              <a:rPr lang="en-US" sz="2200" b="0" dirty="0"/>
              <a:t>want to predict the </a:t>
            </a:r>
            <a:r>
              <a:rPr lang="en-US" sz="2200" dirty="0"/>
              <a:t>demand of bikes per hour</a:t>
            </a:r>
            <a:r>
              <a:rPr lang="en-US" sz="2200" b="0" dirty="0"/>
              <a:t> based on various factors like weather, temperature, working or non-working hour, hour of day, etc.</a:t>
            </a:r>
          </a:p>
        </p:txBody>
      </p:sp>
    </p:spTree>
    <p:extLst>
      <p:ext uri="{BB962C8B-B14F-4D97-AF65-F5344CB8AC3E}">
        <p14:creationId xmlns:p14="http://schemas.microsoft.com/office/powerpoint/2010/main" val="293429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83" y="0"/>
            <a:ext cx="8817365" cy="715304"/>
          </a:xfrm>
        </p:spPr>
        <p:txBody>
          <a:bodyPr/>
          <a:lstStyle/>
          <a:p>
            <a:r>
              <a:rPr lang="en-US" dirty="0"/>
              <a:t>Linear Regression Model – Variable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8C4AA-CE70-4919-AF0E-E5FD8ACDD54F}"/>
              </a:ext>
            </a:extLst>
          </p:cNvPr>
          <p:cNvSpPr txBox="1"/>
          <p:nvPr/>
        </p:nvSpPr>
        <p:spPr>
          <a:xfrm>
            <a:off x="90152" y="715304"/>
            <a:ext cx="889930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Full Model:</a:t>
            </a: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Reduced Model:</a:t>
            </a: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3D9E-4746-4706-AB75-760ECE6C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4" y="1068612"/>
            <a:ext cx="8470900" cy="76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99951B-FF44-4394-BDFD-82AB1B5B0F95}"/>
              </a:ext>
            </a:extLst>
          </p:cNvPr>
          <p:cNvCxnSpPr/>
          <p:nvPr/>
        </p:nvCxnSpPr>
        <p:spPr>
          <a:xfrm>
            <a:off x="2319986" y="1310462"/>
            <a:ext cx="914400" cy="1846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6B9F71-04D5-4483-B640-ED20D43CEB26}"/>
              </a:ext>
            </a:extLst>
          </p:cNvPr>
          <p:cNvCxnSpPr/>
          <p:nvPr/>
        </p:nvCxnSpPr>
        <p:spPr>
          <a:xfrm>
            <a:off x="4794973" y="1333401"/>
            <a:ext cx="914400" cy="1846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2B5592-A724-49CE-ABB9-455C35527ABA}"/>
              </a:ext>
            </a:extLst>
          </p:cNvPr>
          <p:cNvCxnSpPr>
            <a:cxnSpLocks/>
          </p:cNvCxnSpPr>
          <p:nvPr/>
        </p:nvCxnSpPr>
        <p:spPr>
          <a:xfrm>
            <a:off x="3106380" y="1586058"/>
            <a:ext cx="725400" cy="1846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E51B3A-9FD6-4E90-986E-C6331FEADA13}"/>
              </a:ext>
            </a:extLst>
          </p:cNvPr>
          <p:cNvCxnSpPr>
            <a:cxnSpLocks/>
          </p:cNvCxnSpPr>
          <p:nvPr/>
        </p:nvCxnSpPr>
        <p:spPr>
          <a:xfrm>
            <a:off x="1035900" y="1555145"/>
            <a:ext cx="719124" cy="1547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F1E5C6-5B60-46DE-86E6-A17968B9F77C}"/>
              </a:ext>
            </a:extLst>
          </p:cNvPr>
          <p:cNvCxnSpPr>
            <a:cxnSpLocks/>
          </p:cNvCxnSpPr>
          <p:nvPr/>
        </p:nvCxnSpPr>
        <p:spPr>
          <a:xfrm>
            <a:off x="2079080" y="1564361"/>
            <a:ext cx="567520" cy="1556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33B2B3-2CA7-4600-B243-D77716FD7779}"/>
              </a:ext>
            </a:extLst>
          </p:cNvPr>
          <p:cNvCxnSpPr>
            <a:cxnSpLocks/>
          </p:cNvCxnSpPr>
          <p:nvPr/>
        </p:nvCxnSpPr>
        <p:spPr>
          <a:xfrm>
            <a:off x="4187965" y="1583638"/>
            <a:ext cx="566039" cy="1413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6273F96-5215-4BA0-AC5A-A3441E247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87"/>
          <a:stretch/>
        </p:blipFill>
        <p:spPr>
          <a:xfrm>
            <a:off x="518554" y="1992161"/>
            <a:ext cx="7612666" cy="787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90C64D-497E-4990-A902-8E08752B8FF8}"/>
              </a:ext>
            </a:extLst>
          </p:cNvPr>
          <p:cNvSpPr/>
          <p:nvPr/>
        </p:nvSpPr>
        <p:spPr>
          <a:xfrm>
            <a:off x="518554" y="2237001"/>
            <a:ext cx="7547728" cy="27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9B3046-6762-4DC3-9F6B-205A8AA41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51" y="3344076"/>
            <a:ext cx="8108503" cy="838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547801-A568-4728-B6D7-996B42D77E7C}"/>
              </a:ext>
            </a:extLst>
          </p:cNvPr>
          <p:cNvSpPr/>
          <p:nvPr/>
        </p:nvSpPr>
        <p:spPr>
          <a:xfrm>
            <a:off x="559523" y="3622378"/>
            <a:ext cx="7715698" cy="21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688AE7-78F0-45ED-922F-5D0C9F706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23" y="4217555"/>
            <a:ext cx="6832600" cy="584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382272-E4D5-4825-9C6F-4B2ED94A5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8"/>
          <a:stretch/>
        </p:blipFill>
        <p:spPr>
          <a:xfrm>
            <a:off x="544312" y="4791762"/>
            <a:ext cx="7521970" cy="8918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6999BF-6A06-A841-8A29-37B162EAD0BE}"/>
              </a:ext>
            </a:extLst>
          </p:cNvPr>
          <p:cNvCxnSpPr/>
          <p:nvPr/>
        </p:nvCxnSpPr>
        <p:spPr>
          <a:xfrm>
            <a:off x="5855704" y="1266904"/>
            <a:ext cx="914400" cy="1846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3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Linear Regression Model - Collinearity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8C4AA-CE70-4919-AF0E-E5FD8ACDD54F}"/>
              </a:ext>
            </a:extLst>
          </p:cNvPr>
          <p:cNvSpPr txBox="1"/>
          <p:nvPr/>
        </p:nvSpPr>
        <p:spPr>
          <a:xfrm>
            <a:off x="90152" y="882203"/>
            <a:ext cx="8899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AA2C4-7919-478C-BAF1-789FE5045362}"/>
              </a:ext>
            </a:extLst>
          </p:cNvPr>
          <p:cNvSpPr txBox="1"/>
          <p:nvPr/>
        </p:nvSpPr>
        <p:spPr>
          <a:xfrm>
            <a:off x="4105141" y="1151585"/>
            <a:ext cx="224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cs typeface="Aharoni" panose="02010803020104030203" pitchFamily="2" charset="-79"/>
              </a:rPr>
              <a:t>Final Model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0DC109-E446-4DD2-816E-02700612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6" y="2772968"/>
            <a:ext cx="2845724" cy="132693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348D15A-243C-4561-AF9A-5E567346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921" y="1855283"/>
            <a:ext cx="4761318" cy="618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357EE-B131-48D7-B493-076D1A566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921" y="2438387"/>
            <a:ext cx="4631340" cy="545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939E6A-BC1A-4A8E-A1AB-B90193DD5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141" y="3403026"/>
            <a:ext cx="468469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EE7855-A572-4234-B096-E83FB1E2D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141" y="4278215"/>
            <a:ext cx="4802376" cy="787400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5B69DA7-E228-4CCA-B60C-F8BEB8C446AA}"/>
              </a:ext>
            </a:extLst>
          </p:cNvPr>
          <p:cNvCxnSpPr>
            <a:stCxn id="9" idx="3"/>
          </p:cNvCxnSpPr>
          <p:nvPr/>
        </p:nvCxnSpPr>
        <p:spPr>
          <a:xfrm flipV="1">
            <a:off x="3103210" y="2473636"/>
            <a:ext cx="1082424" cy="962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1DFB43A-D733-422F-B2D7-FF585FBD6BBC}"/>
              </a:ext>
            </a:extLst>
          </p:cNvPr>
          <p:cNvCxnSpPr>
            <a:cxnSpLocks/>
          </p:cNvCxnSpPr>
          <p:nvPr/>
        </p:nvCxnSpPr>
        <p:spPr>
          <a:xfrm>
            <a:off x="3143456" y="3425780"/>
            <a:ext cx="1001931" cy="663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Linear Regression Model – Relative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8C4AA-CE70-4919-AF0E-E5FD8ACDD54F}"/>
              </a:ext>
            </a:extLst>
          </p:cNvPr>
          <p:cNvSpPr txBox="1"/>
          <p:nvPr/>
        </p:nvSpPr>
        <p:spPr>
          <a:xfrm>
            <a:off x="90152" y="882203"/>
            <a:ext cx="8899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endParaRPr lang="en-US" sz="2400" b="1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8C65330-F1AC-4223-B694-60E16B9D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3" y="1581037"/>
            <a:ext cx="4125022" cy="84187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089A89-AC9F-488F-9B68-6E29C829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3" y="2692054"/>
            <a:ext cx="4015836" cy="21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E1028B-BB30-47D0-A9E4-C90084E529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13" b="3981"/>
          <a:stretch/>
        </p:blipFill>
        <p:spPr>
          <a:xfrm>
            <a:off x="4375036" y="1321503"/>
            <a:ext cx="4241189" cy="35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Regression Decision Tree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7BD2-E4D6-455C-B91D-7A1FA7FDFDDB}"/>
              </a:ext>
            </a:extLst>
          </p:cNvPr>
          <p:cNvSpPr txBox="1"/>
          <p:nvPr/>
        </p:nvSpPr>
        <p:spPr>
          <a:xfrm>
            <a:off x="388883" y="7585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Decision Tree can be used for regression problem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Works for non-linear data and are simple to create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Caret Package interface provides “rpart2”, which tunes the model based on maximum depth of the tree.</a:t>
            </a:r>
          </a:p>
          <a:p>
            <a:pPr algn="l">
              <a:spcAft>
                <a:spcPts val="600"/>
              </a:spcAft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Here we have used 10-Fold cross validation and repeating it 3 times.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We have set the </a:t>
            </a:r>
            <a:r>
              <a:rPr lang="en-US" sz="2400" b="0" dirty="0" err="1"/>
              <a:t>tuneLength</a:t>
            </a:r>
            <a:r>
              <a:rPr lang="en-US" sz="2400" b="0" dirty="0"/>
              <a:t> = 9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C5A81-83CC-4901-A28C-4A9CAE1A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25" y="2431638"/>
            <a:ext cx="8671034" cy="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1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Regression Decision Tree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7BD2-E4D6-455C-B91D-7A1FA7FDFDDB}"/>
              </a:ext>
            </a:extLst>
          </p:cNvPr>
          <p:cNvSpPr txBox="1"/>
          <p:nvPr/>
        </p:nvSpPr>
        <p:spPr>
          <a:xfrm>
            <a:off x="388883" y="7585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E45A1-7F2E-42C5-AE3D-11B012A3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645"/>
            <a:ext cx="4807460" cy="3436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BB4FE-3894-4750-9FA4-84B4F66A1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1" y="862445"/>
            <a:ext cx="4244340" cy="37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Regression Decision Tree – Best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2E99-F446-4052-A628-BB4B2534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9" y="715304"/>
            <a:ext cx="8465381" cy="59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Regression Decision Tree – Variable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27BD2-E4D6-455C-B91D-7A1FA7FDFDDB}"/>
              </a:ext>
            </a:extLst>
          </p:cNvPr>
          <p:cNvSpPr txBox="1"/>
          <p:nvPr/>
        </p:nvSpPr>
        <p:spPr>
          <a:xfrm>
            <a:off x="388883" y="7585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6F69-A60C-4BA8-9589-214CE77E2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6" y="645073"/>
            <a:ext cx="7215012" cy="50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Regression Decision Tree – Test Data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F73F-7C5B-43DA-9366-5ADF3BDC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2" y="1091045"/>
            <a:ext cx="6524780" cy="348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9BAF4-698E-4B8D-B934-D2F63A31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3" y="4132890"/>
            <a:ext cx="8585256" cy="1334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8628D-8303-4804-BCD3-A8690FB5A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2" y="2353109"/>
            <a:ext cx="7442468" cy="117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7AF08-D3C9-4244-B43C-C876E2D8F4BB}"/>
              </a:ext>
            </a:extLst>
          </p:cNvPr>
          <p:cNvSpPr txBox="1"/>
          <p:nvPr/>
        </p:nvSpPr>
        <p:spPr>
          <a:xfrm>
            <a:off x="236483" y="710258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Prediction: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E01D2-3075-42CD-A562-EEBD8C10F527}"/>
              </a:ext>
            </a:extLst>
          </p:cNvPr>
          <p:cNvSpPr txBox="1"/>
          <p:nvPr/>
        </p:nvSpPr>
        <p:spPr>
          <a:xfrm>
            <a:off x="236483" y="1969863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Evaluation Metric: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A3BF2-3433-47D6-AE4D-6510DB6F1507}"/>
              </a:ext>
            </a:extLst>
          </p:cNvPr>
          <p:cNvSpPr txBox="1"/>
          <p:nvPr/>
        </p:nvSpPr>
        <p:spPr>
          <a:xfrm>
            <a:off x="322261" y="3909937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Metric Values: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09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Bagged Decision Tree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9C35D-818A-43D5-935F-9FA5A4C42AF4}"/>
              </a:ext>
            </a:extLst>
          </p:cNvPr>
          <p:cNvSpPr txBox="1"/>
          <p:nvPr/>
        </p:nvSpPr>
        <p:spPr>
          <a:xfrm>
            <a:off x="388883" y="7585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Decision Tree have a drawback, they are not flexible and perform poorly with a new sample of data.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Bagging = Bootstrapping Data + Aggregation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Bagged Decision Trees creates an ensemble of decision trees.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Bagged Decision Trees overcome the drawback of Decision Trees by estimating the value based on majority or averages.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Caret Package interface provides “</a:t>
            </a:r>
            <a:r>
              <a:rPr lang="en-US" sz="2400" b="0" dirty="0" err="1"/>
              <a:t>treebag</a:t>
            </a:r>
            <a:r>
              <a:rPr lang="en-US" sz="2400" b="0" dirty="0"/>
              <a:t>” for computing bagged decision trees.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AE107-A815-4CF7-A21F-37042DB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" y="4838604"/>
            <a:ext cx="8755117" cy="5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Bagged Decision Tree – Variable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529BE-F533-42B3-BCFF-6FD6407B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90" y="692697"/>
            <a:ext cx="6954156" cy="49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8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908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Source of Data - </a:t>
            </a:r>
            <a:r>
              <a:rPr lang="en-US" sz="2400" dirty="0">
                <a:hlinkClick r:id="rId3"/>
              </a:rPr>
              <a:t>https://www.capitalbikeshare.com/system-data</a:t>
            </a:r>
            <a:endParaRPr lang="en-US" sz="24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Bike data from September 2013 to September 2019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Holiday data - </a:t>
            </a:r>
            <a:r>
              <a:rPr lang="en-US" sz="2400" dirty="0">
                <a:hlinkClick r:id="rId4"/>
              </a:rPr>
              <a:t>https://www.kaggle.com/gsnehaa21/federal-holidays-usa-19662020</a:t>
            </a:r>
            <a:endParaRPr lang="en-US" sz="24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Weather Data scraped from </a:t>
            </a:r>
            <a:r>
              <a:rPr lang="en-US" sz="2400" dirty="0">
                <a:hlinkClick r:id="rId5"/>
              </a:rPr>
              <a:t>https://www.wunderground.com/history/daily/us/va/arlington-county/KDCA</a:t>
            </a:r>
            <a:endParaRPr lang="en-US" sz="24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A4963-D08E-4A8C-BE78-70250DF0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58" y="1441446"/>
            <a:ext cx="8413209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304"/>
          </a:xfrm>
        </p:spPr>
        <p:txBody>
          <a:bodyPr/>
          <a:lstStyle/>
          <a:p>
            <a:r>
              <a:rPr lang="en-US" dirty="0"/>
              <a:t>Bagged Decision Tree – Test Data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7AF08-D3C9-4244-B43C-C876E2D8F4BB}"/>
              </a:ext>
            </a:extLst>
          </p:cNvPr>
          <p:cNvSpPr txBox="1"/>
          <p:nvPr/>
        </p:nvSpPr>
        <p:spPr>
          <a:xfrm>
            <a:off x="236483" y="710258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Prediction: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E01D2-3075-42CD-A562-EEBD8C10F527}"/>
              </a:ext>
            </a:extLst>
          </p:cNvPr>
          <p:cNvSpPr txBox="1"/>
          <p:nvPr/>
        </p:nvSpPr>
        <p:spPr>
          <a:xfrm>
            <a:off x="236483" y="1969863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Evaluation Metric: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A3BF2-3433-47D6-AE4D-6510DB6F1507}"/>
              </a:ext>
            </a:extLst>
          </p:cNvPr>
          <p:cNvSpPr txBox="1"/>
          <p:nvPr/>
        </p:nvSpPr>
        <p:spPr>
          <a:xfrm>
            <a:off x="322261" y="3909937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Metric Values: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52DF8-B35F-46C6-8918-5F3BA9B9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1201281"/>
            <a:ext cx="8470825" cy="41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09EAA-3C42-4217-BB3C-465A6AED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3" y="2381017"/>
            <a:ext cx="7393768" cy="1228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DEAF0-2291-4B6F-BA4E-85E924345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83" y="4299049"/>
            <a:ext cx="8466460" cy="10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89421"/>
          </a:xfrm>
        </p:spPr>
        <p:txBody>
          <a:bodyPr/>
          <a:lstStyle/>
          <a:p>
            <a:r>
              <a:rPr lang="en-US" sz="2400" dirty="0"/>
              <a:t>Bagged vs Regression Decision Tree – Metric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814F3-8488-4C0A-8885-448DBCA23DE7}"/>
              </a:ext>
            </a:extLst>
          </p:cNvPr>
          <p:cNvSpPr txBox="1"/>
          <p:nvPr/>
        </p:nvSpPr>
        <p:spPr>
          <a:xfrm>
            <a:off x="236483" y="775681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Bagged DT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2B22-5721-4A66-9260-640DBAAEF15F}"/>
              </a:ext>
            </a:extLst>
          </p:cNvPr>
          <p:cNvSpPr txBox="1"/>
          <p:nvPr/>
        </p:nvSpPr>
        <p:spPr>
          <a:xfrm>
            <a:off x="236482" y="3180082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Regression DT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D764F-618A-4680-8E4F-1F98F665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2" y="1479199"/>
            <a:ext cx="8466460" cy="1099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4C71F-0DCC-4366-BB6C-5511F813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1" y="3887968"/>
            <a:ext cx="8585256" cy="13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2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Ensemble Method – Random Forest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160A7-8356-4918-81AE-073CBF65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4" y="3675694"/>
            <a:ext cx="4045742" cy="439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8720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Random Forest:</a:t>
            </a:r>
          </a:p>
          <a:p>
            <a:pPr marL="457200" indent="515938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Decision trees overfit models and works on single sample of data</a:t>
            </a:r>
          </a:p>
          <a:p>
            <a:pPr marL="457200" indent="515938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Ensemble algorithm – creates multiple decision trees with different samples and variables, then combine output generated each tress – increases predictive power of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918B3-A2A4-4F58-9D0B-D132E2ADBA11}"/>
              </a:ext>
            </a:extLst>
          </p:cNvPr>
          <p:cNvSpPr txBox="1"/>
          <p:nvPr/>
        </p:nvSpPr>
        <p:spPr>
          <a:xfrm>
            <a:off x="186744" y="2228542"/>
            <a:ext cx="7643611" cy="143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Default Random Forest Method :  </a:t>
            </a:r>
            <a:r>
              <a:rPr lang="en-US" sz="2000" b="1" dirty="0" err="1">
                <a:solidFill>
                  <a:srgbClr val="002060"/>
                </a:solidFill>
                <a:cs typeface="Aharoni" panose="02010803020104030203" pitchFamily="2" charset="-79"/>
              </a:rPr>
              <a:t>ntrees</a:t>
            </a: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– 500  </a:t>
            </a:r>
            <a:r>
              <a:rPr lang="en-US" sz="2000" b="1" dirty="0" err="1">
                <a:solidFill>
                  <a:srgbClr val="002060"/>
                </a:solidFill>
                <a:cs typeface="Aharoni" panose="02010803020104030203" pitchFamily="2" charset="-79"/>
              </a:rPr>
              <a:t>mtry</a:t>
            </a: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– 3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  <a:cs typeface="Aharoni" panose="02010803020104030203" pitchFamily="2" charset="-79"/>
              </a:rPr>
              <a:t>Mtry</a:t>
            </a: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– Number of random predictors used each samples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	classification – sqrt(n) and Regression – n/3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F02D7-C13B-44AB-B4C0-D27AAD82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88" y="4369635"/>
            <a:ext cx="7935556" cy="12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5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Random Forest – Variable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Variable Importance: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43A90-2F60-43B1-8A82-D2B71A29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3" y="1190960"/>
            <a:ext cx="3282854" cy="3174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ED173-7F48-45B5-9BAB-17EFEBB1308D}"/>
              </a:ext>
            </a:extLst>
          </p:cNvPr>
          <p:cNvSpPr txBox="1"/>
          <p:nvPr/>
        </p:nvSpPr>
        <p:spPr>
          <a:xfrm>
            <a:off x="3892824" y="1501175"/>
            <a:ext cx="4893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%</a:t>
            </a:r>
            <a:r>
              <a:rPr lang="en-US" sz="2000" b="1" dirty="0" err="1">
                <a:solidFill>
                  <a:srgbClr val="002060"/>
                </a:solidFill>
                <a:cs typeface="Aharoni" panose="02010803020104030203" pitchFamily="2" charset="-79"/>
              </a:rPr>
              <a:t>InMSE</a:t>
            </a: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– Mean Decrease Accuracy</a:t>
            </a:r>
          </a:p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	- 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How much model accuracy decreases if we leave out that variable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r>
              <a:rPr lang="en-US" sz="2000" b="1" dirty="0" err="1">
                <a:solidFill>
                  <a:srgbClr val="002060"/>
                </a:solidFill>
                <a:cs typeface="Aharoni" panose="02010803020104030203" pitchFamily="2" charset="-79"/>
              </a:rPr>
              <a:t>IncNodePurity</a:t>
            </a:r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 – Mean Decrease Gini</a:t>
            </a:r>
          </a:p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	- 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Measure of variable importance based on </a:t>
            </a:r>
            <a:r>
              <a:rPr lang="en-US" sz="2000" dirty="0" err="1">
                <a:solidFill>
                  <a:srgbClr val="002060"/>
                </a:solidFill>
                <a:cs typeface="Aharoni" panose="02010803020104030203" pitchFamily="2" charset="-79"/>
              </a:rPr>
              <a:t>gini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 impurity index used for the calculating the splits in tree</a:t>
            </a:r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9F7A-F8F1-4A32-8D51-DC726FF9AE09}"/>
              </a:ext>
            </a:extLst>
          </p:cNvPr>
          <p:cNvSpPr txBox="1"/>
          <p:nvPr/>
        </p:nvSpPr>
        <p:spPr>
          <a:xfrm>
            <a:off x="309093" y="4790941"/>
            <a:ext cx="847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Important variable 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– </a:t>
            </a:r>
            <a:r>
              <a:rPr lang="en-US" sz="2000" dirty="0" err="1">
                <a:solidFill>
                  <a:srgbClr val="002060"/>
                </a:solidFill>
                <a:cs typeface="Aharoni" panose="02010803020104030203" pitchFamily="2" charset="-79"/>
              </a:rPr>
              <a:t>HourOfDay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, Weekday, Holiday, Condition, Temp</a:t>
            </a:r>
          </a:p>
        </p:txBody>
      </p:sp>
    </p:spTree>
    <p:extLst>
      <p:ext uri="{BB962C8B-B14F-4D97-AF65-F5344CB8AC3E}">
        <p14:creationId xmlns:p14="http://schemas.microsoft.com/office/powerpoint/2010/main" val="2387482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Random Forest – Test data Evaluation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Prediction: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79D18-9146-44A0-9ED0-773CCC45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1410311"/>
            <a:ext cx="7105650" cy="40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17724-3BFA-46C8-8AC1-819427592CAF}"/>
              </a:ext>
            </a:extLst>
          </p:cNvPr>
          <p:cNvSpPr txBox="1"/>
          <p:nvPr/>
        </p:nvSpPr>
        <p:spPr>
          <a:xfrm>
            <a:off x="236483" y="2254298"/>
            <a:ext cx="820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Metric Evaluation: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2094E-11DB-4D8C-B678-C7C6B486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1" y="2887661"/>
            <a:ext cx="6893753" cy="1323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A3A6F9-5F35-430A-9424-295D9216D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31" y="4442027"/>
            <a:ext cx="6843980" cy="10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58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Random Forest – Grid Search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A684-7D9D-4D89-BB2B-2E8CD773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1744363"/>
            <a:ext cx="8720775" cy="1151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0B603-023E-4831-9443-54E1A760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3" y="3078423"/>
            <a:ext cx="3807483" cy="2440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08CA0-0BA7-47F3-A10F-99CE539A5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3571"/>
            <a:ext cx="4412903" cy="2589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DCFF3-9052-433F-9220-F28E147DDFA9}"/>
              </a:ext>
            </a:extLst>
          </p:cNvPr>
          <p:cNvSpPr txBox="1"/>
          <p:nvPr/>
        </p:nvSpPr>
        <p:spPr>
          <a:xfrm>
            <a:off x="62617" y="806557"/>
            <a:ext cx="385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Grid Search – Random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9EFD0-BF22-46F1-A79B-392E9D2421AC}"/>
              </a:ext>
            </a:extLst>
          </p:cNvPr>
          <p:cNvSpPr txBox="1"/>
          <p:nvPr/>
        </p:nvSpPr>
        <p:spPr>
          <a:xfrm>
            <a:off x="107694" y="1225645"/>
            <a:ext cx="892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5-Fold Cross validation combinations with three repeats for combinations from 1 to 5</a:t>
            </a:r>
          </a:p>
        </p:txBody>
      </p:sp>
    </p:spTree>
    <p:extLst>
      <p:ext uri="{BB962C8B-B14F-4D97-AF65-F5344CB8AC3E}">
        <p14:creationId xmlns:p14="http://schemas.microsoft.com/office/powerpoint/2010/main" val="2262960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Random Forest Grid Search – Variable Importance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Variable Importance: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D9F7A-F8F1-4A32-8D51-DC726FF9AE09}"/>
              </a:ext>
            </a:extLst>
          </p:cNvPr>
          <p:cNvSpPr txBox="1"/>
          <p:nvPr/>
        </p:nvSpPr>
        <p:spPr>
          <a:xfrm>
            <a:off x="236483" y="5009909"/>
            <a:ext cx="847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Important variable 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– </a:t>
            </a:r>
            <a:r>
              <a:rPr lang="en-US" sz="2000" dirty="0" err="1">
                <a:solidFill>
                  <a:srgbClr val="002060"/>
                </a:solidFill>
                <a:cs typeface="Aharoni" panose="02010803020104030203" pitchFamily="2" charset="-79"/>
              </a:rPr>
              <a:t>HourOfDay</a:t>
            </a:r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, Weekday, Holiday, Temp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760E-B97B-4FB1-8B24-B3AEF81B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30" y="1091045"/>
            <a:ext cx="6252693" cy="36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5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Random Forest Grid Search – Test data Evaluation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DA93A-7025-4995-BA81-1B1ACFDDCE0F}"/>
              </a:ext>
            </a:extLst>
          </p:cNvPr>
          <p:cNvSpPr txBox="1"/>
          <p:nvPr/>
        </p:nvSpPr>
        <p:spPr>
          <a:xfrm>
            <a:off x="107693" y="702425"/>
            <a:ext cx="30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Prediction: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17724-3BFA-46C8-8AC1-819427592CAF}"/>
              </a:ext>
            </a:extLst>
          </p:cNvPr>
          <p:cNvSpPr txBox="1"/>
          <p:nvPr/>
        </p:nvSpPr>
        <p:spPr>
          <a:xfrm>
            <a:off x="236483" y="2254298"/>
            <a:ext cx="820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cs typeface="Aharoni" panose="02010803020104030203" pitchFamily="2" charset="-79"/>
              </a:rPr>
              <a:t>Metric Evaluation:</a:t>
            </a: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endParaRPr lang="en-US" sz="2000" b="1" dirty="0">
              <a:solidFill>
                <a:srgbClr val="002060"/>
              </a:solidFill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3BD22-3577-47F3-94E7-9F27CF97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3" y="1306700"/>
            <a:ext cx="6222272" cy="43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3D160-D186-444F-B224-14878964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3" y="2794503"/>
            <a:ext cx="6222272" cy="1566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97A59-F901-4E8D-8D48-CB843D822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83" y="4515197"/>
            <a:ext cx="7960920" cy="10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1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Comparative 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4E5BFAFC-FC99-4F4D-8F35-C254A839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15305"/>
              </p:ext>
            </p:extLst>
          </p:nvPr>
        </p:nvGraphicFramePr>
        <p:xfrm>
          <a:off x="156877" y="816775"/>
          <a:ext cx="8826138" cy="488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995">
                  <a:extLst>
                    <a:ext uri="{9D8B030D-6E8A-4147-A177-3AD203B41FA5}">
                      <a16:colId xmlns:a16="http://schemas.microsoft.com/office/drawing/2014/main" val="1326836547"/>
                    </a:ext>
                  </a:extLst>
                </a:gridCol>
                <a:gridCol w="2023222">
                  <a:extLst>
                    <a:ext uri="{9D8B030D-6E8A-4147-A177-3AD203B41FA5}">
                      <a16:colId xmlns:a16="http://schemas.microsoft.com/office/drawing/2014/main" val="79164449"/>
                    </a:ext>
                  </a:extLst>
                </a:gridCol>
                <a:gridCol w="1355838">
                  <a:extLst>
                    <a:ext uri="{9D8B030D-6E8A-4147-A177-3AD203B41FA5}">
                      <a16:colId xmlns:a16="http://schemas.microsoft.com/office/drawing/2014/main" val="606184749"/>
                    </a:ext>
                  </a:extLst>
                </a:gridCol>
                <a:gridCol w="3181083">
                  <a:extLst>
                    <a:ext uri="{9D8B030D-6E8A-4147-A177-3AD203B41FA5}">
                      <a16:colId xmlns:a16="http://schemas.microsoft.com/office/drawing/2014/main" val="2928087405"/>
                    </a:ext>
                  </a:extLst>
                </a:gridCol>
              </a:tblGrid>
              <a:tr h="499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 </a:t>
                      </a:r>
                    </a:p>
                    <a:p>
                      <a:pPr algn="ctr"/>
                      <a:r>
                        <a:rPr lang="en-US" dirty="0"/>
                        <a:t>[Test Data]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Importance(desc)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83737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Model[10]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HourOfDay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Temp,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TimeOfDay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266018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HourOfDay,Temp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993533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Temp, Weekday, Dew, Season, </a:t>
                      </a:r>
                      <a:r>
                        <a:rPr lang="en-US" dirty="0" err="1"/>
                        <a:t>HourOfDay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485438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r>
                        <a:rPr lang="en-US" dirty="0"/>
                        <a:t>Bagged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Temp, Weekday, Dew, </a:t>
                      </a:r>
                      <a:r>
                        <a:rPr lang="en-US" dirty="0" err="1"/>
                        <a:t>HourOfDay</a:t>
                      </a:r>
                      <a:r>
                        <a:rPr lang="en-US" dirty="0"/>
                        <a:t>, Season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63711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HourOfDay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Weekday, Holiday, Condition, Temp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514694"/>
                  </a:ext>
                </a:extLst>
              </a:tr>
              <a:tr h="499101">
                <a:tc>
                  <a:txBody>
                    <a:bodyPr/>
                    <a:lstStyle/>
                    <a:p>
                      <a:r>
                        <a:rPr lang="en-US" dirty="0"/>
                        <a:t>Random Forest – Grid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Combinations 1 to 5 with 5-fold cross validation 3 repeats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HourOfDay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Weekday, Holiday, Temp, Holiday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56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93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715304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6FA7E-4DE9-4424-BEF2-1F763CCDB7B7}"/>
              </a:ext>
            </a:extLst>
          </p:cNvPr>
          <p:cNvSpPr txBox="1"/>
          <p:nvPr/>
        </p:nvSpPr>
        <p:spPr>
          <a:xfrm>
            <a:off x="51516" y="683999"/>
            <a:ext cx="88091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  <a:cs typeface="Aharoni" panose="02010803020104030203" pitchFamily="2" charset="-79"/>
              </a:rPr>
              <a:t>Modelling &amp; Predictions: </a:t>
            </a:r>
          </a:p>
          <a:p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	- </a:t>
            </a:r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Random Forest works best with given dataset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- Maximum R2 value obtained is 0.93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- Variable Importance – Hour of day, Weekday, Time of day, Temp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	Hour of Day – Best 6PM-7PM,8-9AM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	Weekday – Weekend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	Time of Day – Working Hour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	Temp – Moderate Temperature – 70–90F </a:t>
            </a:r>
          </a:p>
          <a:p>
            <a:endParaRPr lang="en-US" sz="800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r>
              <a:rPr lang="en-US" sz="2000" b="1" u="sng" dirty="0">
                <a:solidFill>
                  <a:srgbClr val="002060"/>
                </a:solidFill>
                <a:cs typeface="Aharoni" panose="02010803020104030203" pitchFamily="2" charset="-79"/>
              </a:rPr>
              <a:t>Insights:</a:t>
            </a:r>
          </a:p>
          <a:p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	</a:t>
            </a:r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- Normal day - Users use bikes for computation for office, school, </a:t>
            </a:r>
            <a:r>
              <a:rPr lang="en-US" dirty="0" err="1">
                <a:solidFill>
                  <a:srgbClr val="002060"/>
                </a:solidFill>
                <a:cs typeface="Aharoni" panose="02010803020104030203" pitchFamily="2" charset="-79"/>
              </a:rPr>
              <a:t>etc</a:t>
            </a:r>
            <a:endParaRPr lang="en-US" dirty="0">
              <a:solidFill>
                <a:srgbClr val="002060"/>
              </a:solidFill>
              <a:cs typeface="Aharoni" panose="02010803020104030203" pitchFamily="2" charset="-79"/>
            </a:endParaRP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- Weekend &amp; Holidays people prefer to use bikes for travel purpose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	- Bikes are preferred maximum in moderate temperatures, users tend to avoid bikes at high temperature and low temperature.</a:t>
            </a:r>
          </a:p>
          <a:p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en-US" sz="2000" b="1" u="sng" dirty="0">
                <a:solidFill>
                  <a:srgbClr val="002060"/>
                </a:solidFill>
                <a:cs typeface="Aharoni" panose="02010803020104030203" pitchFamily="2" charset="-79"/>
              </a:rPr>
              <a:t>Recommendation: </a:t>
            </a:r>
          </a:p>
          <a:p>
            <a:r>
              <a:rPr lang="en-US" sz="2000" dirty="0">
                <a:solidFill>
                  <a:srgbClr val="002060"/>
                </a:solidFill>
                <a:cs typeface="Aharoni" panose="02010803020104030203" pitchFamily="2" charset="-79"/>
              </a:rPr>
              <a:t>	</a:t>
            </a:r>
            <a:r>
              <a:rPr lang="en-US" dirty="0">
                <a:solidFill>
                  <a:srgbClr val="002060"/>
                </a:solidFill>
                <a:cs typeface="Aharoni" panose="02010803020104030203" pitchFamily="2" charset="-79"/>
              </a:rPr>
              <a:t>High demand on morning and evening office hours and weekend/holiday – increase availability during these hours – No of users increases, Profit is increased </a:t>
            </a:r>
          </a:p>
        </p:txBody>
      </p:sp>
    </p:spTree>
    <p:extLst>
      <p:ext uri="{BB962C8B-B14F-4D97-AF65-F5344CB8AC3E}">
        <p14:creationId xmlns:p14="http://schemas.microsoft.com/office/powerpoint/2010/main" val="167703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Data Description - Scraped Weather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  <a:p>
            <a:pPr algn="l">
              <a:spcAft>
                <a:spcPts val="600"/>
              </a:spcAft>
            </a:pPr>
            <a:r>
              <a:rPr lang="en-US" sz="2400" b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A8CC4-7E1E-4291-9594-8CDB15BA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90" y="810227"/>
            <a:ext cx="7203332" cy="5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01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4F74B-244B-4DF0-BFF6-89A159F7FAA4}"/>
              </a:ext>
            </a:extLst>
          </p:cNvPr>
          <p:cNvSpPr txBox="1"/>
          <p:nvPr/>
        </p:nvSpPr>
        <p:spPr>
          <a:xfrm>
            <a:off x="949817" y="2421228"/>
            <a:ext cx="724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3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0"/>
            <a:ext cx="7756263" cy="715304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908" y="606199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866E-4DEF-45EF-BC4B-C8885E5221DB}"/>
              </a:ext>
            </a:extLst>
          </p:cNvPr>
          <p:cNvSpPr txBox="1"/>
          <p:nvPr/>
        </p:nvSpPr>
        <p:spPr>
          <a:xfrm>
            <a:off x="236483" y="715304"/>
            <a:ext cx="8671034" cy="5160756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Aggregated data per hour irrespective of start station, thus reducing 6 million records to 52k rows.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Condensed  Weather Condition column from 47 levels to 6 levels mainly – Cloudy, Fair, Fog, Rain, Snow, Windy.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Using </a:t>
            </a:r>
            <a:r>
              <a:rPr lang="en-US" sz="2200" b="0" dirty="0" err="1"/>
              <a:t>lubridate</a:t>
            </a:r>
            <a:r>
              <a:rPr lang="en-US" sz="2200" b="0" dirty="0"/>
              <a:t> package we added </a:t>
            </a:r>
            <a:r>
              <a:rPr lang="en-US" sz="2200" b="0" dirty="0" err="1"/>
              <a:t>HourOfDay</a:t>
            </a:r>
            <a:r>
              <a:rPr lang="en-US" sz="2200" b="0" dirty="0"/>
              <a:t>, Year, Month, Day.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/>
              <a:t>Final Dataset: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505796-A470-43E1-B672-7B6C9084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08" y="3429000"/>
            <a:ext cx="8671034" cy="27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4F74B-244B-4DF0-BFF6-89A159F7FAA4}"/>
              </a:ext>
            </a:extLst>
          </p:cNvPr>
          <p:cNvSpPr txBox="1"/>
          <p:nvPr/>
        </p:nvSpPr>
        <p:spPr>
          <a:xfrm>
            <a:off x="949817" y="2421228"/>
            <a:ext cx="7244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EDA 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[Exploratory Data Analysis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37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240" y="0"/>
            <a:ext cx="8586993" cy="715304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SMART Question – What is the total number of bikes rented at a given hour, temperature and season?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We look at the variables  like season, temperature, hour of day, and the correlations of these variables with bikes rented</a:t>
            </a:r>
          </a:p>
          <a:p>
            <a:pPr algn="l">
              <a:spcAft>
                <a:spcPts val="600"/>
              </a:spcAft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75110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240" y="0"/>
            <a:ext cx="8586993" cy="715304"/>
          </a:xfrm>
        </p:spPr>
        <p:txBody>
          <a:bodyPr/>
          <a:lstStyle/>
          <a:p>
            <a:r>
              <a:rPr lang="en-US" dirty="0"/>
              <a:t>Season and Temperature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endParaRPr lang="en-US" sz="2400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5B157-D452-4E0C-8D78-C26FF73927EA}"/>
              </a:ext>
            </a:extLst>
          </p:cNvPr>
          <p:cNvSpPr txBox="1"/>
          <p:nvPr/>
        </p:nvSpPr>
        <p:spPr>
          <a:xfrm>
            <a:off x="6517004" y="1687663"/>
            <a:ext cx="2390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Bikes rented more during fall, summer and 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Number of bikes rented is maximum between temperatures from 80-90F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28268-F407-44DC-B039-CF49CB15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857007"/>
            <a:ext cx="6335405" cy="4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240" y="0"/>
            <a:ext cx="8586993" cy="715304"/>
          </a:xfrm>
        </p:spPr>
        <p:txBody>
          <a:bodyPr/>
          <a:lstStyle/>
          <a:p>
            <a:r>
              <a:rPr lang="en-US" dirty="0"/>
              <a:t>Weather Conditions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483" y="715304"/>
            <a:ext cx="8671034" cy="4879801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  <a:lvl2pPr algn="ctr" eaLnBrk="1" hangingPunct="1">
              <a:defRPr sz="5400">
                <a:solidFill>
                  <a:schemeClr val="tx2"/>
                </a:solidFill>
              </a:defRPr>
            </a:lvl2pPr>
            <a:lvl3pPr algn="ctr" eaLnBrk="1" hangingPunct="1">
              <a:defRPr sz="5400">
                <a:solidFill>
                  <a:schemeClr val="tx2"/>
                </a:solidFill>
              </a:defRPr>
            </a:lvl3pPr>
            <a:lvl4pPr algn="ctr" eaLnBrk="1" hangingPunct="1">
              <a:defRPr sz="5400">
                <a:solidFill>
                  <a:schemeClr val="tx2"/>
                </a:solidFill>
              </a:defRPr>
            </a:lvl4pPr>
            <a:lvl5pPr algn="ctr" eaLnBrk="1" hangingPunct="1">
              <a:defRPr sz="54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endParaRPr lang="en-US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EA859-8BF7-4705-8ABE-A54C222201C3}"/>
              </a:ext>
            </a:extLst>
          </p:cNvPr>
          <p:cNvSpPr txBox="1"/>
          <p:nvPr/>
        </p:nvSpPr>
        <p:spPr>
          <a:xfrm>
            <a:off x="6657284" y="2043263"/>
            <a:ext cx="2390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Bikes rented most during cloudy and fair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+mj-lt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  <a:cs typeface="Aharoni" panose="02010803020104030203" pitchFamily="2" charset="-79"/>
              </a:rPr>
              <a:t>Least during windy and foggy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533B6-672A-41FF-9FE5-EA643F5C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882408"/>
            <a:ext cx="6354609" cy="45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7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GW_Photography_Campus_0</Template>
  <TotalTime>31557</TotalTime>
  <Words>1199</Words>
  <Application>Microsoft Office PowerPoint</Application>
  <PresentationFormat>On-screen Show (4:3)</PresentationFormat>
  <Paragraphs>419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Book Antiqua</vt:lpstr>
      <vt:lpstr>Calibri</vt:lpstr>
      <vt:lpstr>Wingdings</vt:lpstr>
      <vt:lpstr>GW_Photography_Campus_0</vt:lpstr>
      <vt:lpstr>Custom Design</vt:lpstr>
      <vt:lpstr>Capital Bikeshare</vt:lpstr>
      <vt:lpstr>Introduction</vt:lpstr>
      <vt:lpstr>Data Description</vt:lpstr>
      <vt:lpstr>Data Description - Scraped Weather Data</vt:lpstr>
      <vt:lpstr>Data Preprocessing</vt:lpstr>
      <vt:lpstr>PowerPoint Presentation</vt:lpstr>
      <vt:lpstr>Exploratory Data Analysis</vt:lpstr>
      <vt:lpstr>Season and Temperature</vt:lpstr>
      <vt:lpstr>Weather Conditions</vt:lpstr>
      <vt:lpstr>Hour of Day</vt:lpstr>
      <vt:lpstr>Correlation between bikes hired and weather variables </vt:lpstr>
      <vt:lpstr>PowerPoint Presentation</vt:lpstr>
      <vt:lpstr>Linear Model with all Features</vt:lpstr>
      <vt:lpstr>Relative Importance Metrics</vt:lpstr>
      <vt:lpstr>Feature Selection – Forward Method</vt:lpstr>
      <vt:lpstr>Feature Selection – Forward Method</vt:lpstr>
      <vt:lpstr>Feature Selection – Forward Method</vt:lpstr>
      <vt:lpstr>Linear Regression Model</vt:lpstr>
      <vt:lpstr>Linear Regression Model – Variable Selection</vt:lpstr>
      <vt:lpstr>Linear Regression Model – Variable Selection</vt:lpstr>
      <vt:lpstr>Linear Regression Model - Collinearity</vt:lpstr>
      <vt:lpstr>Linear Regression Model – Relative Importance</vt:lpstr>
      <vt:lpstr>Regression Decision Tree </vt:lpstr>
      <vt:lpstr>Regression Decision Tree </vt:lpstr>
      <vt:lpstr>Regression Decision Tree – Best Model</vt:lpstr>
      <vt:lpstr>Regression Decision Tree – Variable Importance</vt:lpstr>
      <vt:lpstr>Regression Decision Tree – Test Data Evaluation</vt:lpstr>
      <vt:lpstr>Bagged Decision Tree</vt:lpstr>
      <vt:lpstr>Bagged Decision Tree – Variable Importance</vt:lpstr>
      <vt:lpstr>Bagged Decision Tree – Test Data Evaluation</vt:lpstr>
      <vt:lpstr>Bagged vs Regression Decision Tree – Metric Evaluation</vt:lpstr>
      <vt:lpstr>Ensemble Method – Random Forest</vt:lpstr>
      <vt:lpstr>Random Forest – Variable Importance</vt:lpstr>
      <vt:lpstr>Random Forest – Test data Evaluation </vt:lpstr>
      <vt:lpstr>Random Forest – Grid Search </vt:lpstr>
      <vt:lpstr>Random Forest Grid Search – Variable Importance</vt:lpstr>
      <vt:lpstr>Random Forest Grid Search – Test data Evaluation </vt:lpstr>
      <vt:lpstr>Comparative Analysis </vt:lpstr>
      <vt:lpstr>Conclusion </vt:lpstr>
      <vt:lpstr>PowerPoint Presentation</vt:lpstr>
    </vt:vector>
  </TitlesOfParts>
  <Company>The George 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Compliance Best Practices and Organization Structure</dc:title>
  <dc:creator>Brian Wright</dc:creator>
  <cp:lastModifiedBy>Sheldon Sebastian</cp:lastModifiedBy>
  <cp:revision>474</cp:revision>
  <cp:lastPrinted>2019-01-16T18:50:11Z</cp:lastPrinted>
  <dcterms:created xsi:type="dcterms:W3CDTF">2014-07-01T18:02:47Z</dcterms:created>
  <dcterms:modified xsi:type="dcterms:W3CDTF">2019-11-26T23:21:39Z</dcterms:modified>
</cp:coreProperties>
</file>